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63" r:id="rId4"/>
    <p:sldId id="262" r:id="rId5"/>
    <p:sldId id="261" r:id="rId6"/>
    <p:sldId id="259" r:id="rId7"/>
    <p:sldId id="258" r:id="rId8"/>
    <p:sldId id="268" r:id="rId9"/>
    <p:sldId id="267" r:id="rId10"/>
    <p:sldId id="266" r:id="rId11"/>
    <p:sldId id="265" r:id="rId12"/>
    <p:sldId id="25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54" d="100"/>
          <a:sy n="54" d="100"/>
        </p:scale>
        <p:origin x="677"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A86EA6D-358D-420C-8065-A670F7245EDB}" type="datetimeFigureOut">
              <a:rPr lang="en-US" smtClean="0"/>
              <a:t>11/5/2020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051075-314C-4150-BAB8-5189644C8EAD}" type="slidenum">
              <a:rPr lang="en-US" smtClean="0"/>
              <a:t>‹#›</a:t>
            </a:fld>
            <a:endParaRPr lang="en-US"/>
          </a:p>
        </p:txBody>
      </p:sp>
    </p:spTree>
    <p:extLst>
      <p:ext uri="{BB962C8B-B14F-4D97-AF65-F5344CB8AC3E}">
        <p14:creationId xmlns:p14="http://schemas.microsoft.com/office/powerpoint/2010/main" val="25483488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A86EA6D-358D-420C-8065-A670F7245EDB}" type="datetimeFigureOut">
              <a:rPr lang="en-US" smtClean="0"/>
              <a:t>11/5/2020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051075-314C-4150-BAB8-5189644C8EAD}" type="slidenum">
              <a:rPr lang="en-US" smtClean="0"/>
              <a:t>‹#›</a:t>
            </a:fld>
            <a:endParaRPr lang="en-US"/>
          </a:p>
        </p:txBody>
      </p:sp>
    </p:spTree>
    <p:extLst>
      <p:ext uri="{BB962C8B-B14F-4D97-AF65-F5344CB8AC3E}">
        <p14:creationId xmlns:p14="http://schemas.microsoft.com/office/powerpoint/2010/main" val="5221610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A86EA6D-358D-420C-8065-A670F7245EDB}" type="datetimeFigureOut">
              <a:rPr lang="en-US" smtClean="0"/>
              <a:t>11/5/2020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051075-314C-4150-BAB8-5189644C8EAD}" type="slidenum">
              <a:rPr lang="en-US" smtClean="0"/>
              <a:t>‹#›</a:t>
            </a:fld>
            <a:endParaRPr lang="en-US"/>
          </a:p>
        </p:txBody>
      </p:sp>
    </p:spTree>
    <p:extLst>
      <p:ext uri="{BB962C8B-B14F-4D97-AF65-F5344CB8AC3E}">
        <p14:creationId xmlns:p14="http://schemas.microsoft.com/office/powerpoint/2010/main" val="39649763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A86EA6D-358D-420C-8065-A670F7245EDB}" type="datetimeFigureOut">
              <a:rPr lang="en-US" smtClean="0"/>
              <a:t>11/5/2020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051075-314C-4150-BAB8-5189644C8EAD}" type="slidenum">
              <a:rPr lang="en-US" smtClean="0"/>
              <a:t>‹#›</a:t>
            </a:fld>
            <a:endParaRPr lang="en-US"/>
          </a:p>
        </p:txBody>
      </p:sp>
    </p:spTree>
    <p:extLst>
      <p:ext uri="{BB962C8B-B14F-4D97-AF65-F5344CB8AC3E}">
        <p14:creationId xmlns:p14="http://schemas.microsoft.com/office/powerpoint/2010/main" val="1115956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A86EA6D-358D-420C-8065-A670F7245EDB}" type="datetimeFigureOut">
              <a:rPr lang="en-US" smtClean="0"/>
              <a:t>11/5/2020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051075-314C-4150-BAB8-5189644C8EAD}" type="slidenum">
              <a:rPr lang="en-US" smtClean="0"/>
              <a:t>‹#›</a:t>
            </a:fld>
            <a:endParaRPr lang="en-US"/>
          </a:p>
        </p:txBody>
      </p:sp>
    </p:spTree>
    <p:extLst>
      <p:ext uri="{BB962C8B-B14F-4D97-AF65-F5344CB8AC3E}">
        <p14:creationId xmlns:p14="http://schemas.microsoft.com/office/powerpoint/2010/main" val="38829872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A86EA6D-358D-420C-8065-A670F7245EDB}" type="datetimeFigureOut">
              <a:rPr lang="en-US" smtClean="0"/>
              <a:t>11/5/2020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051075-314C-4150-BAB8-5189644C8EAD}" type="slidenum">
              <a:rPr lang="en-US" smtClean="0"/>
              <a:t>‹#›</a:t>
            </a:fld>
            <a:endParaRPr lang="en-US"/>
          </a:p>
        </p:txBody>
      </p:sp>
    </p:spTree>
    <p:extLst>
      <p:ext uri="{BB962C8B-B14F-4D97-AF65-F5344CB8AC3E}">
        <p14:creationId xmlns:p14="http://schemas.microsoft.com/office/powerpoint/2010/main" val="39502163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A86EA6D-358D-420C-8065-A670F7245EDB}" type="datetimeFigureOut">
              <a:rPr lang="en-US" smtClean="0"/>
              <a:t>11/5/2020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F051075-314C-4150-BAB8-5189644C8EAD}" type="slidenum">
              <a:rPr lang="en-US" smtClean="0"/>
              <a:t>‹#›</a:t>
            </a:fld>
            <a:endParaRPr lang="en-US"/>
          </a:p>
        </p:txBody>
      </p:sp>
    </p:spTree>
    <p:extLst>
      <p:ext uri="{BB962C8B-B14F-4D97-AF65-F5344CB8AC3E}">
        <p14:creationId xmlns:p14="http://schemas.microsoft.com/office/powerpoint/2010/main" val="1445757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A86EA6D-358D-420C-8065-A670F7245EDB}" type="datetimeFigureOut">
              <a:rPr lang="en-US" smtClean="0"/>
              <a:t>11/5/2020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F051075-314C-4150-BAB8-5189644C8EAD}" type="slidenum">
              <a:rPr lang="en-US" smtClean="0"/>
              <a:t>‹#›</a:t>
            </a:fld>
            <a:endParaRPr lang="en-US"/>
          </a:p>
        </p:txBody>
      </p:sp>
    </p:spTree>
    <p:extLst>
      <p:ext uri="{BB962C8B-B14F-4D97-AF65-F5344CB8AC3E}">
        <p14:creationId xmlns:p14="http://schemas.microsoft.com/office/powerpoint/2010/main" val="31289526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86EA6D-358D-420C-8065-A670F7245EDB}" type="datetimeFigureOut">
              <a:rPr lang="en-US" smtClean="0"/>
              <a:t>11/5/2020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F051075-314C-4150-BAB8-5189644C8EAD}" type="slidenum">
              <a:rPr lang="en-US" smtClean="0"/>
              <a:t>‹#›</a:t>
            </a:fld>
            <a:endParaRPr lang="en-US"/>
          </a:p>
        </p:txBody>
      </p:sp>
    </p:spTree>
    <p:extLst>
      <p:ext uri="{BB962C8B-B14F-4D97-AF65-F5344CB8AC3E}">
        <p14:creationId xmlns:p14="http://schemas.microsoft.com/office/powerpoint/2010/main" val="36397212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A86EA6D-358D-420C-8065-A670F7245EDB}" type="datetimeFigureOut">
              <a:rPr lang="en-US" smtClean="0"/>
              <a:t>11/5/2020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051075-314C-4150-BAB8-5189644C8EAD}" type="slidenum">
              <a:rPr lang="en-US" smtClean="0"/>
              <a:t>‹#›</a:t>
            </a:fld>
            <a:endParaRPr lang="en-US"/>
          </a:p>
        </p:txBody>
      </p:sp>
    </p:spTree>
    <p:extLst>
      <p:ext uri="{BB962C8B-B14F-4D97-AF65-F5344CB8AC3E}">
        <p14:creationId xmlns:p14="http://schemas.microsoft.com/office/powerpoint/2010/main" val="33122680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A86EA6D-358D-420C-8065-A670F7245EDB}" type="datetimeFigureOut">
              <a:rPr lang="en-US" smtClean="0"/>
              <a:t>11/5/2020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051075-314C-4150-BAB8-5189644C8EAD}" type="slidenum">
              <a:rPr lang="en-US" smtClean="0"/>
              <a:t>‹#›</a:t>
            </a:fld>
            <a:endParaRPr lang="en-US"/>
          </a:p>
        </p:txBody>
      </p:sp>
    </p:spTree>
    <p:extLst>
      <p:ext uri="{BB962C8B-B14F-4D97-AF65-F5344CB8AC3E}">
        <p14:creationId xmlns:p14="http://schemas.microsoft.com/office/powerpoint/2010/main" val="5867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86EA6D-358D-420C-8065-A670F7245EDB}" type="datetimeFigureOut">
              <a:rPr lang="en-US" smtClean="0"/>
              <a:t>11/5/2020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051075-314C-4150-BAB8-5189644C8EAD}" type="slidenum">
              <a:rPr lang="en-US" smtClean="0"/>
              <a:t>‹#›</a:t>
            </a:fld>
            <a:endParaRPr lang="en-US"/>
          </a:p>
        </p:txBody>
      </p:sp>
    </p:spTree>
    <p:extLst>
      <p:ext uri="{BB962C8B-B14F-4D97-AF65-F5344CB8AC3E}">
        <p14:creationId xmlns:p14="http://schemas.microsoft.com/office/powerpoint/2010/main" val="19111575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Foreign policy and national security of Kazakhstan </a:t>
            </a:r>
            <a:endParaRPr lang="en-US" dirty="0"/>
          </a:p>
        </p:txBody>
      </p:sp>
      <p:sp>
        <p:nvSpPr>
          <p:cNvPr id="3" name="Subtitle 2"/>
          <p:cNvSpPr>
            <a:spLocks noGrp="1"/>
          </p:cNvSpPr>
          <p:nvPr>
            <p:ph type="subTitle" idx="1"/>
          </p:nvPr>
        </p:nvSpPr>
        <p:spPr/>
        <p:txBody>
          <a:bodyPr/>
          <a:lstStyle/>
          <a:p>
            <a:r>
              <a:rPr lang="en-US" dirty="0" smtClean="0"/>
              <a:t>Lecture 8 </a:t>
            </a:r>
          </a:p>
          <a:p>
            <a:r>
              <a:rPr lang="en-US" dirty="0" smtClean="0"/>
              <a:t>Marem Buzurtanova </a:t>
            </a:r>
            <a:endParaRPr lang="en-US" dirty="0"/>
          </a:p>
        </p:txBody>
      </p:sp>
    </p:spTree>
    <p:extLst>
      <p:ext uri="{BB962C8B-B14F-4D97-AF65-F5344CB8AC3E}">
        <p14:creationId xmlns:p14="http://schemas.microsoft.com/office/powerpoint/2010/main" val="21754945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20688"/>
          </a:xfrm>
        </p:spPr>
        <p:txBody>
          <a:bodyPr>
            <a:normAutofit/>
          </a:bodyPr>
          <a:lstStyle/>
          <a:p>
            <a:pPr algn="r"/>
            <a:r>
              <a:rPr lang="en-US" sz="1000" dirty="0" smtClean="0"/>
              <a:t>Foreign policy and national security of Kazakhstan - lecture 8 </a:t>
            </a:r>
            <a:endParaRPr lang="en-US" sz="1000" dirty="0"/>
          </a:p>
        </p:txBody>
      </p:sp>
      <p:sp>
        <p:nvSpPr>
          <p:cNvPr id="3" name="Content Placeholder 2"/>
          <p:cNvSpPr>
            <a:spLocks noGrp="1"/>
          </p:cNvSpPr>
          <p:nvPr>
            <p:ph idx="1"/>
          </p:nvPr>
        </p:nvSpPr>
        <p:spPr>
          <a:xfrm>
            <a:off x="838200" y="914400"/>
            <a:ext cx="10515600" cy="5262563"/>
          </a:xfrm>
        </p:spPr>
        <p:txBody>
          <a:bodyPr/>
          <a:lstStyle/>
          <a:p>
            <a:endParaRPr lang="en-US" dirty="0"/>
          </a:p>
        </p:txBody>
      </p:sp>
    </p:spTree>
    <p:extLst>
      <p:ext uri="{BB962C8B-B14F-4D97-AF65-F5344CB8AC3E}">
        <p14:creationId xmlns:p14="http://schemas.microsoft.com/office/powerpoint/2010/main" val="28140806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20688"/>
          </a:xfrm>
        </p:spPr>
        <p:txBody>
          <a:bodyPr>
            <a:normAutofit/>
          </a:bodyPr>
          <a:lstStyle/>
          <a:p>
            <a:pPr algn="r"/>
            <a:r>
              <a:rPr lang="en-US" sz="1000" dirty="0" smtClean="0"/>
              <a:t>Foreign policy and national security of Kazakhstan - lecture 8 </a:t>
            </a:r>
            <a:endParaRPr lang="en-US" sz="1000" dirty="0"/>
          </a:p>
        </p:txBody>
      </p:sp>
      <p:sp>
        <p:nvSpPr>
          <p:cNvPr id="3" name="Content Placeholder 2"/>
          <p:cNvSpPr>
            <a:spLocks noGrp="1"/>
          </p:cNvSpPr>
          <p:nvPr>
            <p:ph idx="1"/>
          </p:nvPr>
        </p:nvSpPr>
        <p:spPr>
          <a:xfrm>
            <a:off x="838200" y="914400"/>
            <a:ext cx="10515600" cy="5262563"/>
          </a:xfrm>
        </p:spPr>
        <p:txBody>
          <a:bodyPr/>
          <a:lstStyle/>
          <a:p>
            <a:endParaRPr lang="en-US" dirty="0"/>
          </a:p>
        </p:txBody>
      </p:sp>
    </p:spTree>
    <p:extLst>
      <p:ext uri="{BB962C8B-B14F-4D97-AF65-F5344CB8AC3E}">
        <p14:creationId xmlns:p14="http://schemas.microsoft.com/office/powerpoint/2010/main" val="35448008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20688"/>
          </a:xfrm>
        </p:spPr>
        <p:txBody>
          <a:bodyPr>
            <a:normAutofit/>
          </a:bodyPr>
          <a:lstStyle/>
          <a:p>
            <a:pPr algn="r"/>
            <a:r>
              <a:rPr lang="en-US" sz="1000" dirty="0" smtClean="0"/>
              <a:t>Foreign policy and national security of Kazakhstan - lecture 8 </a:t>
            </a:r>
            <a:endParaRPr lang="en-US" sz="1000" dirty="0"/>
          </a:p>
        </p:txBody>
      </p:sp>
      <p:sp>
        <p:nvSpPr>
          <p:cNvPr id="3" name="Content Placeholder 2"/>
          <p:cNvSpPr>
            <a:spLocks noGrp="1"/>
          </p:cNvSpPr>
          <p:nvPr>
            <p:ph idx="1"/>
          </p:nvPr>
        </p:nvSpPr>
        <p:spPr>
          <a:xfrm>
            <a:off x="838200" y="914400"/>
            <a:ext cx="10515600" cy="5262563"/>
          </a:xfrm>
        </p:spPr>
        <p:txBody>
          <a:bodyPr/>
          <a:lstStyle/>
          <a:p>
            <a:endParaRPr lang="en-US" dirty="0"/>
          </a:p>
        </p:txBody>
      </p:sp>
    </p:spTree>
    <p:extLst>
      <p:ext uri="{BB962C8B-B14F-4D97-AF65-F5344CB8AC3E}">
        <p14:creationId xmlns:p14="http://schemas.microsoft.com/office/powerpoint/2010/main" val="31589973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20688"/>
          </a:xfrm>
        </p:spPr>
        <p:txBody>
          <a:bodyPr>
            <a:normAutofit/>
          </a:bodyPr>
          <a:lstStyle/>
          <a:p>
            <a:pPr algn="r"/>
            <a:r>
              <a:rPr lang="en-US" sz="1000" dirty="0" smtClean="0"/>
              <a:t>Foreign policy and national security of Kazakhstan - lecture 8 </a:t>
            </a:r>
            <a:endParaRPr lang="en-US" sz="1000" dirty="0"/>
          </a:p>
        </p:txBody>
      </p:sp>
      <p:sp>
        <p:nvSpPr>
          <p:cNvPr id="3" name="Content Placeholder 2"/>
          <p:cNvSpPr>
            <a:spLocks noGrp="1"/>
          </p:cNvSpPr>
          <p:nvPr>
            <p:ph idx="1"/>
          </p:nvPr>
        </p:nvSpPr>
        <p:spPr>
          <a:xfrm>
            <a:off x="838200" y="914400"/>
            <a:ext cx="10515600" cy="5262563"/>
          </a:xfrm>
        </p:spPr>
        <p:txBody>
          <a:bodyPr>
            <a:normAutofit fontScale="92500" lnSpcReduction="20000"/>
          </a:bodyPr>
          <a:lstStyle/>
          <a:p>
            <a:pPr marL="0" indent="0">
              <a:buNone/>
            </a:pPr>
            <a:r>
              <a:rPr lang="en-US" dirty="0" smtClean="0"/>
              <a:t>LECTURE THREE (8)</a:t>
            </a:r>
          </a:p>
          <a:p>
            <a:pPr marL="0" indent="0">
              <a:buNone/>
            </a:pPr>
            <a:r>
              <a:rPr lang="en-US" dirty="0" smtClean="0"/>
              <a:t>MULTI-VECTOR DOCTRINE AND BILATERAL RELATIONS OF KAZAKHSTAN</a:t>
            </a:r>
          </a:p>
          <a:p>
            <a:pPr marL="0" indent="0">
              <a:buNone/>
            </a:pPr>
            <a:endParaRPr lang="en-US" dirty="0"/>
          </a:p>
          <a:p>
            <a:pPr marL="0" indent="0">
              <a:buNone/>
            </a:pPr>
            <a:r>
              <a:rPr lang="en-GB" b="1" dirty="0"/>
              <a:t>Topics to Be Covered: </a:t>
            </a:r>
            <a:endParaRPr lang="en-US" dirty="0"/>
          </a:p>
          <a:p>
            <a:pPr lvl="0"/>
            <a:r>
              <a:rPr lang="en-GB" dirty="0"/>
              <a:t>major principles and purposes of multi-vector foreign policy doctrine of Kazakhstan;</a:t>
            </a:r>
            <a:endParaRPr lang="en-US" dirty="0"/>
          </a:p>
          <a:p>
            <a:pPr marL="514350" indent="-514350">
              <a:buFont typeface="+mj-lt"/>
              <a:buAutoNum type="arabicPeriod"/>
            </a:pPr>
            <a:r>
              <a:rPr lang="en-GB" dirty="0"/>
              <a:t>relations of Kazakhstan with Central Asian states</a:t>
            </a:r>
            <a:r>
              <a:rPr lang="en-GB" dirty="0" smtClean="0"/>
              <a:t>;</a:t>
            </a:r>
            <a:endParaRPr lang="en-US" dirty="0"/>
          </a:p>
          <a:p>
            <a:pPr marL="514350" lvl="0" indent="-514350">
              <a:buFont typeface="+mj-lt"/>
              <a:buAutoNum type="arabicPeriod"/>
            </a:pPr>
            <a:r>
              <a:rPr lang="en-GB" dirty="0" smtClean="0"/>
              <a:t>relations </a:t>
            </a:r>
            <a:r>
              <a:rPr lang="en-GB" dirty="0"/>
              <a:t>of Kazakhstan with Russia;</a:t>
            </a:r>
            <a:endParaRPr lang="en-US" dirty="0"/>
          </a:p>
          <a:p>
            <a:pPr marL="514350" lvl="0" indent="-514350">
              <a:buFont typeface="+mj-lt"/>
              <a:buAutoNum type="arabicPeriod"/>
            </a:pPr>
            <a:r>
              <a:rPr lang="en-GB" dirty="0"/>
              <a:t>relations of Kazakhstan with the USA;</a:t>
            </a:r>
            <a:endParaRPr lang="en-US" dirty="0"/>
          </a:p>
          <a:p>
            <a:pPr marL="514350" lvl="0" indent="-514350">
              <a:buFont typeface="+mj-lt"/>
              <a:buAutoNum type="arabicPeriod"/>
            </a:pPr>
            <a:r>
              <a:rPr lang="en-GB" dirty="0"/>
              <a:t>relations of Kazakhstan with China;</a:t>
            </a:r>
            <a:endParaRPr lang="en-US" dirty="0"/>
          </a:p>
          <a:p>
            <a:pPr marL="514350" lvl="0" indent="-514350">
              <a:buFont typeface="+mj-lt"/>
              <a:buAutoNum type="arabicPeriod"/>
            </a:pPr>
            <a:r>
              <a:rPr lang="en-GB" dirty="0"/>
              <a:t>relations of Kazakhstan with the EU;</a:t>
            </a:r>
            <a:endParaRPr lang="en-US" dirty="0"/>
          </a:p>
          <a:p>
            <a:pPr marL="514350" lvl="0" indent="-514350">
              <a:buFont typeface="+mj-lt"/>
              <a:buAutoNum type="arabicPeriod"/>
            </a:pPr>
            <a:r>
              <a:rPr lang="en-GB" dirty="0" smtClean="0"/>
              <a:t>relations </a:t>
            </a:r>
            <a:r>
              <a:rPr lang="en-GB" dirty="0"/>
              <a:t>of Kazakhstan with other regional </a:t>
            </a:r>
            <a:r>
              <a:rPr lang="en-GB" dirty="0" smtClean="0"/>
              <a:t>powers</a:t>
            </a:r>
            <a:r>
              <a:rPr lang="en-GB" dirty="0" smtClean="0"/>
              <a:t>;</a:t>
            </a:r>
          </a:p>
          <a:p>
            <a:pPr marL="514350" lvl="0" indent="-514350">
              <a:buFont typeface="+mj-lt"/>
              <a:buAutoNum type="arabicPeriod"/>
            </a:pPr>
            <a:r>
              <a:rPr lang="en-GB" dirty="0"/>
              <a:t>r</a:t>
            </a:r>
            <a:r>
              <a:rPr lang="en-GB" dirty="0" smtClean="0"/>
              <a:t>elations of Kazakhstan with other post soviet countrie</a:t>
            </a:r>
            <a:r>
              <a:rPr lang="en-GB" dirty="0" smtClean="0"/>
              <a:t>s. </a:t>
            </a:r>
            <a:endParaRPr lang="en-US" dirty="0"/>
          </a:p>
          <a:p>
            <a:endParaRPr lang="en-US" dirty="0"/>
          </a:p>
        </p:txBody>
      </p:sp>
    </p:spTree>
    <p:extLst>
      <p:ext uri="{BB962C8B-B14F-4D97-AF65-F5344CB8AC3E}">
        <p14:creationId xmlns:p14="http://schemas.microsoft.com/office/powerpoint/2010/main" val="19229653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20688"/>
          </a:xfrm>
        </p:spPr>
        <p:txBody>
          <a:bodyPr>
            <a:normAutofit/>
          </a:bodyPr>
          <a:lstStyle/>
          <a:p>
            <a:pPr algn="r"/>
            <a:r>
              <a:rPr lang="en-US" sz="1000" dirty="0" smtClean="0"/>
              <a:t>Foreign policy and national security of Kazakhstan - lecture 8 </a:t>
            </a:r>
            <a:endParaRPr lang="en-US" sz="1000" dirty="0"/>
          </a:p>
        </p:txBody>
      </p:sp>
      <p:sp>
        <p:nvSpPr>
          <p:cNvPr id="3" name="Content Placeholder 2"/>
          <p:cNvSpPr>
            <a:spLocks noGrp="1"/>
          </p:cNvSpPr>
          <p:nvPr>
            <p:ph idx="1"/>
          </p:nvPr>
        </p:nvSpPr>
        <p:spPr>
          <a:xfrm>
            <a:off x="838200" y="914400"/>
            <a:ext cx="10515600" cy="5262563"/>
          </a:xfrm>
        </p:spPr>
        <p:txBody>
          <a:bodyPr>
            <a:normAutofit lnSpcReduction="10000"/>
          </a:bodyPr>
          <a:lstStyle/>
          <a:p>
            <a:pPr marL="0" indent="0">
              <a:buNone/>
            </a:pPr>
            <a:r>
              <a:rPr lang="en-US" dirty="0"/>
              <a:t>M</a:t>
            </a:r>
            <a:r>
              <a:rPr lang="en-US" dirty="0" smtClean="0"/>
              <a:t>ajor principles and purposes of multi-vector foreign policy doctrine of Kazakhstan (Concept of Foreign Policy 2030)</a:t>
            </a:r>
          </a:p>
          <a:p>
            <a:pPr marL="0" indent="0">
              <a:buNone/>
            </a:pPr>
            <a:endParaRPr lang="en-US" dirty="0" smtClean="0"/>
          </a:p>
          <a:p>
            <a:pPr marL="0" indent="0">
              <a:buNone/>
            </a:pPr>
            <a:r>
              <a:rPr lang="en-US" dirty="0" smtClean="0"/>
              <a:t>Chapter 3. Basic foreign policy principles</a:t>
            </a:r>
          </a:p>
          <a:p>
            <a:pPr marL="0" indent="0">
              <a:buNone/>
            </a:pPr>
            <a:r>
              <a:rPr lang="en-US" dirty="0" smtClean="0"/>
              <a:t>1) The continuity;</a:t>
            </a:r>
          </a:p>
          <a:p>
            <a:pPr marL="0" indent="0">
              <a:buNone/>
            </a:pPr>
            <a:r>
              <a:rPr lang="en-US" dirty="0" smtClean="0"/>
              <a:t>2) </a:t>
            </a:r>
            <a:r>
              <a:rPr lang="en-US" dirty="0"/>
              <a:t>S</a:t>
            </a:r>
            <a:r>
              <a:rPr lang="en-US" dirty="0" smtClean="0"/>
              <a:t>table, fair and democratic world order;</a:t>
            </a:r>
          </a:p>
          <a:p>
            <a:pPr marL="0" indent="0">
              <a:buNone/>
            </a:pPr>
            <a:r>
              <a:rPr lang="en-US" dirty="0" smtClean="0"/>
              <a:t>3) External openness of the state, favorable external conditions for the welfare of Kazakh citizens;</a:t>
            </a:r>
          </a:p>
          <a:p>
            <a:pPr marL="0" indent="0">
              <a:buNone/>
            </a:pPr>
            <a:r>
              <a:rPr lang="en-US" dirty="0" smtClean="0"/>
              <a:t>4) Multi-vector, pragmatic and pro-active policy;</a:t>
            </a:r>
          </a:p>
          <a:p>
            <a:pPr marL="0" indent="0">
              <a:buNone/>
            </a:pPr>
            <a:r>
              <a:rPr lang="en-US" dirty="0" smtClean="0"/>
              <a:t>5) Multilateralism; </a:t>
            </a:r>
          </a:p>
          <a:p>
            <a:pPr marL="0" indent="0">
              <a:buNone/>
            </a:pPr>
            <a:r>
              <a:rPr lang="en-US" dirty="0" smtClean="0"/>
              <a:t>6) Nexus between security and development at the national, regional and global levels.</a:t>
            </a:r>
          </a:p>
          <a:p>
            <a:pPr marL="0" indent="0">
              <a:buNone/>
            </a:pPr>
            <a:endParaRPr lang="en-US" dirty="0"/>
          </a:p>
        </p:txBody>
      </p:sp>
    </p:spTree>
    <p:extLst>
      <p:ext uri="{BB962C8B-B14F-4D97-AF65-F5344CB8AC3E}">
        <p14:creationId xmlns:p14="http://schemas.microsoft.com/office/powerpoint/2010/main" val="11809704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20688"/>
          </a:xfrm>
        </p:spPr>
        <p:txBody>
          <a:bodyPr>
            <a:normAutofit/>
          </a:bodyPr>
          <a:lstStyle/>
          <a:p>
            <a:pPr algn="r"/>
            <a:r>
              <a:rPr lang="en-US" sz="1000" dirty="0" smtClean="0"/>
              <a:t>Foreign policy and national security of Kazakhstan - lecture 8 </a:t>
            </a:r>
            <a:endParaRPr lang="en-US" sz="1000" dirty="0"/>
          </a:p>
        </p:txBody>
      </p:sp>
      <p:sp>
        <p:nvSpPr>
          <p:cNvPr id="3" name="Content Placeholder 2"/>
          <p:cNvSpPr>
            <a:spLocks noGrp="1"/>
          </p:cNvSpPr>
          <p:nvPr>
            <p:ph idx="1"/>
          </p:nvPr>
        </p:nvSpPr>
        <p:spPr>
          <a:xfrm>
            <a:off x="838200" y="914400"/>
            <a:ext cx="10515600" cy="5262563"/>
          </a:xfrm>
        </p:spPr>
        <p:txBody>
          <a:bodyPr/>
          <a:lstStyle/>
          <a:p>
            <a:pPr marL="0" indent="0">
              <a:buNone/>
            </a:pPr>
            <a:r>
              <a:rPr lang="en-US" dirty="0" smtClean="0"/>
              <a:t>Foreign relations of Kazakhstan are primarily based on </a:t>
            </a:r>
            <a:r>
              <a:rPr lang="en-US" b="1" dirty="0" smtClean="0"/>
              <a:t>economic and political security. </a:t>
            </a:r>
          </a:p>
          <a:p>
            <a:pPr marL="0" indent="0">
              <a:buNone/>
            </a:pPr>
            <a:r>
              <a:rPr lang="en-US" dirty="0" smtClean="0"/>
              <a:t>Kazakhstan is a member of the United Nations, Organization for Security and Co-operation in Europe, North Atlantic Cooperation Council, Commonwealth of Independent States, the Shanghai Cooperation </a:t>
            </a:r>
            <a:r>
              <a:rPr lang="en-US" dirty="0" err="1" smtClean="0"/>
              <a:t>Organisation</a:t>
            </a:r>
            <a:r>
              <a:rPr lang="en-US" dirty="0" smtClean="0"/>
              <a:t>, and NATO's Partnership for Peace program. </a:t>
            </a:r>
          </a:p>
          <a:p>
            <a:pPr marL="0" indent="0">
              <a:buNone/>
            </a:pPr>
            <a:r>
              <a:rPr lang="en-US" dirty="0" smtClean="0"/>
              <a:t>Kazakhstan established a customs union with Russia and Belarus, transformed into the Eurasian Economical Community then in 2015 into the Eurasian Economic Union. </a:t>
            </a:r>
          </a:p>
          <a:p>
            <a:pPr marL="0" indent="0">
              <a:buNone/>
            </a:pPr>
            <a:r>
              <a:rPr lang="en-US" dirty="0" smtClean="0"/>
              <a:t>Kazakhstan has a "multi-vector" foreign policy, i.e. a triangulation between the major powers of Russia, China, the EU, and the US. </a:t>
            </a:r>
          </a:p>
          <a:p>
            <a:pPr marL="0" indent="0">
              <a:buNone/>
            </a:pPr>
            <a:endParaRPr lang="en-US" dirty="0"/>
          </a:p>
        </p:txBody>
      </p:sp>
    </p:spTree>
    <p:extLst>
      <p:ext uri="{BB962C8B-B14F-4D97-AF65-F5344CB8AC3E}">
        <p14:creationId xmlns:p14="http://schemas.microsoft.com/office/powerpoint/2010/main" val="31008984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20688"/>
          </a:xfrm>
        </p:spPr>
        <p:txBody>
          <a:bodyPr>
            <a:normAutofit/>
          </a:bodyPr>
          <a:lstStyle/>
          <a:p>
            <a:pPr algn="r"/>
            <a:r>
              <a:rPr lang="en-US" sz="1000" dirty="0" smtClean="0"/>
              <a:t>Foreign policy and national security of Kazakhstan - lecture 8 </a:t>
            </a:r>
            <a:endParaRPr lang="en-US" sz="1000" dirty="0"/>
          </a:p>
        </p:txBody>
      </p:sp>
      <p:sp>
        <p:nvSpPr>
          <p:cNvPr id="3" name="Content Placeholder 2"/>
          <p:cNvSpPr>
            <a:spLocks noGrp="1"/>
          </p:cNvSpPr>
          <p:nvPr>
            <p:ph idx="1"/>
          </p:nvPr>
        </p:nvSpPr>
        <p:spPr>
          <a:xfrm>
            <a:off x="838200" y="914400"/>
            <a:ext cx="10515600" cy="5262563"/>
          </a:xfrm>
        </p:spPr>
        <p:txBody>
          <a:bodyPr>
            <a:normAutofit fontScale="70000" lnSpcReduction="20000"/>
          </a:bodyPr>
          <a:lstStyle/>
          <a:p>
            <a:pPr marL="0" indent="0">
              <a:buNone/>
            </a:pPr>
            <a:r>
              <a:rPr lang="en-US" b="1" dirty="0" smtClean="0"/>
              <a:t>RUSSIA-KAZAKHSTAN</a:t>
            </a:r>
          </a:p>
          <a:p>
            <a:pPr marL="0" indent="0">
              <a:buNone/>
            </a:pPr>
            <a:r>
              <a:rPr lang="en-US" dirty="0" smtClean="0"/>
              <a:t>Diplomatic relations between the Russian Federation and the Republic of Kazakhstan were established on October 22, 1992. Bilateral relations and cooperation rest on a framework of solid international treaty (more than 300): </a:t>
            </a:r>
          </a:p>
          <a:p>
            <a:pPr marL="0" indent="0">
              <a:buNone/>
            </a:pPr>
            <a:r>
              <a:rPr lang="en-US" dirty="0" smtClean="0"/>
              <a:t>Treaty on friendship, cooperation and mutual assistance of May 25, 1992.</a:t>
            </a:r>
          </a:p>
          <a:p>
            <a:pPr marL="0" indent="0">
              <a:buNone/>
            </a:pPr>
            <a:r>
              <a:rPr lang="en-US" dirty="0" smtClean="0"/>
              <a:t>Treaty on cooperation in the protection of external borders of October 21, 1994 (ratified on December 30, 1999).</a:t>
            </a:r>
          </a:p>
          <a:p>
            <a:pPr marL="0" indent="0">
              <a:buNone/>
            </a:pPr>
            <a:r>
              <a:rPr lang="en-US" dirty="0" smtClean="0"/>
              <a:t>Declaration on the expansion and deepening of Russian-Kazakh cooperation of January 20, 1995.</a:t>
            </a:r>
          </a:p>
          <a:p>
            <a:pPr marL="0" indent="0">
              <a:buNone/>
            </a:pPr>
            <a:r>
              <a:rPr lang="en-US" dirty="0" smtClean="0"/>
              <a:t>Declaration of Eternal Friendship and Alliance, Oriented to the 21st Century, July 6, 1998.</a:t>
            </a:r>
          </a:p>
          <a:p>
            <a:pPr marL="0" indent="0">
              <a:buNone/>
            </a:pPr>
            <a:r>
              <a:rPr lang="en-US" dirty="0" smtClean="0"/>
              <a:t>Collective Security Treaty (CSTO) of May 15, 1992.</a:t>
            </a:r>
          </a:p>
          <a:p>
            <a:pPr marL="0" indent="0">
              <a:buNone/>
            </a:pPr>
            <a:r>
              <a:rPr lang="en-US" dirty="0" smtClean="0"/>
              <a:t>Treaty on the Kazakh-Russian state border, January 18, 2005.</a:t>
            </a:r>
          </a:p>
          <a:p>
            <a:pPr marL="0" indent="0">
              <a:buNone/>
            </a:pPr>
            <a:r>
              <a:rPr lang="en-US" dirty="0" smtClean="0"/>
              <a:t>Agreement on interregional and cross-border cooperation, September 7, 2010.</a:t>
            </a:r>
          </a:p>
          <a:p>
            <a:pPr marL="0" indent="0">
              <a:buNone/>
            </a:pPr>
            <a:r>
              <a:rPr lang="en-US" dirty="0" smtClean="0"/>
              <a:t>Treaty on Good Neighborliness and Alliance in the XXI Century of November 11, 2013.</a:t>
            </a:r>
          </a:p>
          <a:p>
            <a:pPr marL="0" indent="0">
              <a:buNone/>
            </a:pPr>
            <a:r>
              <a:rPr lang="en-US" dirty="0" smtClean="0"/>
              <a:t>Agreement between the Republic of Kazakhstan and the Russian Federation on military-technical cooperation of December 24, 2013 (ratified on February 17, 2015).</a:t>
            </a:r>
          </a:p>
          <a:p>
            <a:pPr marL="0" indent="0">
              <a:buNone/>
            </a:pPr>
            <a:r>
              <a:rPr lang="en-US" dirty="0" smtClean="0"/>
              <a:t>Treaty on the Eurasian Economic Union (EAEU), May 29, 2014.</a:t>
            </a:r>
          </a:p>
          <a:p>
            <a:pPr marL="0" indent="0">
              <a:buNone/>
            </a:pPr>
            <a:r>
              <a:rPr lang="en-GB" b="1" dirty="0" smtClean="0"/>
              <a:t>Multilateral format – intergovernmental organizations: 1) the EAEU, 2) the OCST.</a:t>
            </a:r>
            <a:endParaRPr lang="en-US" b="1" dirty="0" smtClean="0"/>
          </a:p>
          <a:p>
            <a:pPr marL="0" indent="0">
              <a:buNone/>
            </a:pPr>
            <a:endParaRPr lang="en-US" dirty="0"/>
          </a:p>
        </p:txBody>
      </p:sp>
    </p:spTree>
    <p:extLst>
      <p:ext uri="{BB962C8B-B14F-4D97-AF65-F5344CB8AC3E}">
        <p14:creationId xmlns:p14="http://schemas.microsoft.com/office/powerpoint/2010/main" val="17558767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20688"/>
          </a:xfrm>
        </p:spPr>
        <p:txBody>
          <a:bodyPr>
            <a:normAutofit/>
          </a:bodyPr>
          <a:lstStyle/>
          <a:p>
            <a:pPr algn="r"/>
            <a:r>
              <a:rPr lang="en-US" sz="1000" dirty="0" smtClean="0"/>
              <a:t>Foreign policy and national security of Kazakhstan - lecture 8 </a:t>
            </a:r>
            <a:endParaRPr lang="en-US" sz="1000" dirty="0"/>
          </a:p>
        </p:txBody>
      </p:sp>
      <p:sp>
        <p:nvSpPr>
          <p:cNvPr id="3" name="Content Placeholder 2"/>
          <p:cNvSpPr>
            <a:spLocks noGrp="1"/>
          </p:cNvSpPr>
          <p:nvPr>
            <p:ph idx="1"/>
          </p:nvPr>
        </p:nvSpPr>
        <p:spPr>
          <a:xfrm>
            <a:off x="838200" y="914400"/>
            <a:ext cx="10515600" cy="5262563"/>
          </a:xfrm>
        </p:spPr>
        <p:txBody>
          <a:bodyPr/>
          <a:lstStyle/>
          <a:p>
            <a:pPr marL="0" indent="0">
              <a:buNone/>
            </a:pPr>
            <a:r>
              <a:rPr lang="en-GB" dirty="0" smtClean="0"/>
              <a:t>Kazakhstan – the USA</a:t>
            </a:r>
          </a:p>
          <a:p>
            <a:pPr marL="0" indent="0">
              <a:buNone/>
            </a:pPr>
            <a:r>
              <a:rPr lang="en-US" dirty="0" smtClean="0"/>
              <a:t>On December 25, 1991, the United States recognized the independence of the Republic of Kazakhstan, this happened after the collapse of the Soviet Union.</a:t>
            </a:r>
          </a:p>
          <a:p>
            <a:pPr marL="0" indent="0">
              <a:buNone/>
            </a:pPr>
            <a:r>
              <a:rPr lang="en-US" dirty="0" smtClean="0"/>
              <a:t>The United States was the first country to open its embassy in Kazakhstan in January 1992, in Almaty, and then moved it to Astana in 2006. In 2009, the United States opened a consulate general in Almaty. In the subsequent years of independence of the Republic of Kazakhstan, the countries have established constructive bilateral relations.</a:t>
            </a:r>
            <a:endParaRPr lang="en-US" dirty="0"/>
          </a:p>
        </p:txBody>
      </p:sp>
    </p:spTree>
    <p:extLst>
      <p:ext uri="{BB962C8B-B14F-4D97-AF65-F5344CB8AC3E}">
        <p14:creationId xmlns:p14="http://schemas.microsoft.com/office/powerpoint/2010/main" val="3046334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20688"/>
          </a:xfrm>
        </p:spPr>
        <p:txBody>
          <a:bodyPr>
            <a:normAutofit/>
          </a:bodyPr>
          <a:lstStyle/>
          <a:p>
            <a:pPr algn="r"/>
            <a:r>
              <a:rPr lang="en-US" sz="1000" dirty="0" smtClean="0"/>
              <a:t>Foreign policy and national security of Kazakhstan - lecture 8 </a:t>
            </a:r>
            <a:endParaRPr lang="en-US" sz="1000" dirty="0"/>
          </a:p>
        </p:txBody>
      </p:sp>
      <p:sp>
        <p:nvSpPr>
          <p:cNvPr id="3" name="Content Placeholder 2"/>
          <p:cNvSpPr>
            <a:spLocks noGrp="1"/>
          </p:cNvSpPr>
          <p:nvPr>
            <p:ph idx="1"/>
          </p:nvPr>
        </p:nvSpPr>
        <p:spPr>
          <a:xfrm>
            <a:off x="838200" y="914400"/>
            <a:ext cx="10515600" cy="5262563"/>
          </a:xfrm>
        </p:spPr>
        <p:txBody>
          <a:bodyPr>
            <a:normAutofit fontScale="77500" lnSpcReduction="20000"/>
          </a:bodyPr>
          <a:lstStyle/>
          <a:p>
            <a:pPr marL="0" indent="0">
              <a:buNone/>
            </a:pPr>
            <a:r>
              <a:rPr lang="en-GB" b="1" dirty="0" smtClean="0"/>
              <a:t>Kazakhstan </a:t>
            </a:r>
            <a:r>
              <a:rPr lang="en-GB" b="1" dirty="0"/>
              <a:t>-</a:t>
            </a:r>
            <a:r>
              <a:rPr lang="en-GB" b="1" dirty="0" smtClean="0"/>
              <a:t> the USA (2)</a:t>
            </a:r>
          </a:p>
          <a:p>
            <a:pPr marL="0" indent="0">
              <a:buNone/>
            </a:pPr>
            <a:r>
              <a:rPr lang="en-US" b="1" dirty="0" smtClean="0"/>
              <a:t>The United States assisted Kazakhstan to get rid of its strategic nuclear weapons between 1991 and 1996 through the provision of Nunn-Lugar Comprehensive Threat Reduction (CTR) assistance. </a:t>
            </a:r>
          </a:p>
          <a:p>
            <a:pPr marL="0" indent="0">
              <a:buNone/>
            </a:pPr>
            <a:r>
              <a:rPr lang="en-US" b="1" dirty="0" smtClean="0"/>
              <a:t>At the "2012 Seoul Nuclear Security Summit" in March 2012, Presidents Obama and Nazarbayev reaffirmed bilateral cooperation in the areas of nuclear nonproliferation. </a:t>
            </a:r>
          </a:p>
          <a:p>
            <a:pPr marL="0" indent="0">
              <a:buNone/>
            </a:pPr>
            <a:r>
              <a:rPr lang="en-US" b="1" dirty="0" smtClean="0"/>
              <a:t>The U.S. and Kazakhstan maintain strategic economic and political relations. The U.S. oil company, Chevron, became the first major investor in Kazakhstan in 1993 with the establishment of the </a:t>
            </a:r>
            <a:r>
              <a:rPr lang="en-US" b="1" dirty="0" err="1" smtClean="0"/>
              <a:t>TengizChevroil</a:t>
            </a:r>
            <a:r>
              <a:rPr lang="en-US" b="1" dirty="0" smtClean="0"/>
              <a:t> joint venture. </a:t>
            </a:r>
          </a:p>
          <a:p>
            <a:pPr marL="0" indent="0">
              <a:buNone/>
            </a:pPr>
            <a:r>
              <a:rPr lang="en-US" b="1" dirty="0" smtClean="0"/>
              <a:t>In 2001, Kazakhstan and the United States established the U.S.-Kazakhstan Energy Partnership.</a:t>
            </a:r>
          </a:p>
          <a:p>
            <a:pPr marL="0" indent="0">
              <a:buNone/>
            </a:pPr>
            <a:r>
              <a:rPr lang="en-US" b="1" dirty="0" smtClean="0"/>
              <a:t>The United States Department of State is critical of the human rights situation in Kazakhstan, highlighting significant problems and abuses in its annual country report.</a:t>
            </a:r>
          </a:p>
          <a:p>
            <a:pPr marL="0" indent="0">
              <a:buNone/>
            </a:pPr>
            <a:r>
              <a:rPr lang="en-US" b="1" dirty="0" smtClean="0"/>
              <a:t>Through the Bolashak Program, Kazakh students study overseas. Currently, there are over 3,000 Bolashak students around the world of which 800 are studying in 42 universities throughout the United States.</a:t>
            </a:r>
          </a:p>
        </p:txBody>
      </p:sp>
    </p:spTree>
    <p:extLst>
      <p:ext uri="{BB962C8B-B14F-4D97-AF65-F5344CB8AC3E}">
        <p14:creationId xmlns:p14="http://schemas.microsoft.com/office/powerpoint/2010/main" val="8190553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20688"/>
          </a:xfrm>
        </p:spPr>
        <p:txBody>
          <a:bodyPr>
            <a:normAutofit/>
          </a:bodyPr>
          <a:lstStyle/>
          <a:p>
            <a:pPr algn="r"/>
            <a:r>
              <a:rPr lang="en-US" sz="1000" dirty="0" smtClean="0"/>
              <a:t>Foreign policy and national security of Kazakhstan - lecture 8 </a:t>
            </a:r>
            <a:endParaRPr lang="en-US" sz="1000" dirty="0"/>
          </a:p>
        </p:txBody>
      </p:sp>
      <p:sp>
        <p:nvSpPr>
          <p:cNvPr id="3" name="Content Placeholder 2"/>
          <p:cNvSpPr>
            <a:spLocks noGrp="1"/>
          </p:cNvSpPr>
          <p:nvPr>
            <p:ph idx="1"/>
          </p:nvPr>
        </p:nvSpPr>
        <p:spPr>
          <a:xfrm>
            <a:off x="838200" y="914400"/>
            <a:ext cx="10515600" cy="5262563"/>
          </a:xfrm>
        </p:spPr>
        <p:txBody>
          <a:bodyPr>
            <a:normAutofit/>
          </a:bodyPr>
          <a:lstStyle/>
          <a:p>
            <a:pPr marL="0" indent="0">
              <a:buNone/>
            </a:pPr>
            <a:r>
              <a:rPr lang="en-GB" dirty="0" smtClean="0"/>
              <a:t>Kazakhstan – the USA (3)</a:t>
            </a:r>
            <a:endParaRPr lang="en-US" dirty="0" smtClean="0"/>
          </a:p>
          <a:p>
            <a:pPr marL="0" indent="0">
              <a:buNone/>
            </a:pPr>
            <a:r>
              <a:rPr lang="en-US" dirty="0" smtClean="0"/>
              <a:t>The United States welcomes Kazakhstan's leadership role in supporting security in Afghanistan and the region:</a:t>
            </a:r>
          </a:p>
          <a:p>
            <a:r>
              <a:rPr lang="en-US" dirty="0" smtClean="0"/>
              <a:t>assistance to the Afghan National Security Forces;</a:t>
            </a:r>
          </a:p>
          <a:p>
            <a:r>
              <a:rPr lang="en-US" dirty="0" smtClean="0"/>
              <a:t>contribution to the Istanbul Process;</a:t>
            </a:r>
          </a:p>
          <a:p>
            <a:r>
              <a:rPr lang="en-US" dirty="0" smtClean="0"/>
              <a:t>$50 million scholarship program to educate one thousand Afghan students in Kazakhstan's universities;</a:t>
            </a:r>
          </a:p>
          <a:p>
            <a:r>
              <a:rPr lang="en-US" dirty="0" smtClean="0"/>
              <a:t>investments in regional infrastructure such as the Kazakhstan-Turkmenistan railroad and the Caspian seaport of Aktau. </a:t>
            </a:r>
          </a:p>
          <a:p>
            <a:pPr marL="0" indent="0">
              <a:buNone/>
            </a:pPr>
            <a:endParaRPr lang="en-US" dirty="0"/>
          </a:p>
        </p:txBody>
      </p:sp>
    </p:spTree>
    <p:extLst>
      <p:ext uri="{BB962C8B-B14F-4D97-AF65-F5344CB8AC3E}">
        <p14:creationId xmlns:p14="http://schemas.microsoft.com/office/powerpoint/2010/main" val="14336848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20688"/>
          </a:xfrm>
        </p:spPr>
        <p:txBody>
          <a:bodyPr>
            <a:normAutofit/>
          </a:bodyPr>
          <a:lstStyle/>
          <a:p>
            <a:pPr algn="r"/>
            <a:r>
              <a:rPr lang="en-US" sz="1000" dirty="0" smtClean="0"/>
              <a:t>Foreign policy and national security of Kazakhstan - lecture 8 </a:t>
            </a:r>
            <a:endParaRPr lang="en-US" sz="1000" dirty="0"/>
          </a:p>
        </p:txBody>
      </p:sp>
      <p:sp>
        <p:nvSpPr>
          <p:cNvPr id="3" name="Content Placeholder 2"/>
          <p:cNvSpPr>
            <a:spLocks noGrp="1"/>
          </p:cNvSpPr>
          <p:nvPr>
            <p:ph idx="1"/>
          </p:nvPr>
        </p:nvSpPr>
        <p:spPr>
          <a:xfrm>
            <a:off x="838200" y="914400"/>
            <a:ext cx="10515600" cy="5262563"/>
          </a:xfrm>
        </p:spPr>
        <p:txBody>
          <a:bodyPr/>
          <a:lstStyle/>
          <a:p>
            <a:pPr marL="0" indent="0">
              <a:buNone/>
            </a:pPr>
            <a:r>
              <a:rPr lang="en-US" b="1" dirty="0" smtClean="0"/>
              <a:t>Kazakhstan – the EU </a:t>
            </a:r>
          </a:p>
          <a:p>
            <a:pPr marL="0" indent="0">
              <a:buNone/>
            </a:pPr>
            <a:r>
              <a:rPr lang="en-US" dirty="0" smtClean="0"/>
              <a:t>The Partnership and Cooperation Agreement (PCA) in 1999;</a:t>
            </a:r>
          </a:p>
          <a:p>
            <a:pPr marL="0" indent="0">
              <a:buNone/>
            </a:pPr>
            <a:r>
              <a:rPr lang="en-US" dirty="0" smtClean="0"/>
              <a:t>Memorandum of Understanding on cooperation in the field of energy between the EU and Kazakhstan signed in 2006;</a:t>
            </a:r>
          </a:p>
          <a:p>
            <a:pPr marL="0" indent="0">
              <a:buNone/>
            </a:pPr>
            <a:r>
              <a:rPr lang="en-US" dirty="0" smtClean="0"/>
              <a:t>The EC Regional Strategy for Central Asia 2007–2013;</a:t>
            </a:r>
          </a:p>
          <a:p>
            <a:pPr marL="0" indent="0">
              <a:buNone/>
            </a:pPr>
            <a:r>
              <a:rPr lang="en-US" dirty="0" smtClean="0"/>
              <a:t>The EU-Kazakhstan Enhanced Partnership and Cooperation Agreement in 2015. </a:t>
            </a:r>
          </a:p>
          <a:p>
            <a:pPr marL="0" indent="0">
              <a:buNone/>
            </a:pPr>
            <a:endParaRPr lang="en-US" dirty="0"/>
          </a:p>
        </p:txBody>
      </p:sp>
    </p:spTree>
    <p:extLst>
      <p:ext uri="{BB962C8B-B14F-4D97-AF65-F5344CB8AC3E}">
        <p14:creationId xmlns:p14="http://schemas.microsoft.com/office/powerpoint/2010/main" val="14981476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2606</TotalTime>
  <Words>939</Words>
  <Application>Microsoft Office PowerPoint</Application>
  <PresentationFormat>Widescreen</PresentationFormat>
  <Paragraphs>73</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Foreign policy and national security of Kazakhstan </vt:lpstr>
      <vt:lpstr>Foreign policy and national security of Kazakhstan - lecture 8 </vt:lpstr>
      <vt:lpstr>Foreign policy and national security of Kazakhstan - lecture 8 </vt:lpstr>
      <vt:lpstr>Foreign policy and national security of Kazakhstan - lecture 8 </vt:lpstr>
      <vt:lpstr>Foreign policy and national security of Kazakhstan - lecture 8 </vt:lpstr>
      <vt:lpstr>Foreign policy and national security of Kazakhstan - lecture 8 </vt:lpstr>
      <vt:lpstr>Foreign policy and national security of Kazakhstan - lecture 8 </vt:lpstr>
      <vt:lpstr>Foreign policy and national security of Kazakhstan - lecture 8 </vt:lpstr>
      <vt:lpstr>Foreign policy and national security of Kazakhstan - lecture 8 </vt:lpstr>
      <vt:lpstr>Foreign policy and national security of Kazakhstan - lecture 8 </vt:lpstr>
      <vt:lpstr>Foreign policy and national security of Kazakhstan - lecture 8 </vt:lpstr>
      <vt:lpstr>Foreign policy and national security of Kazakhstan - lecture 8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Foreign policy and national security of Kazakhstan</dc:title>
  <dc:creator>Marem Buzurtanova</dc:creator>
  <cp:lastModifiedBy>Marem Buzurtanova</cp:lastModifiedBy>
  <cp:revision>11</cp:revision>
  <dcterms:created xsi:type="dcterms:W3CDTF">2020-11-03T05:38:17Z</dcterms:created>
  <dcterms:modified xsi:type="dcterms:W3CDTF">2020-11-06T02:58:10Z</dcterms:modified>
</cp:coreProperties>
</file>